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7" r:id="rId3"/>
    <p:sldId id="271" r:id="rId4"/>
    <p:sldId id="270" r:id="rId5"/>
    <p:sldId id="272" r:id="rId6"/>
    <p:sldId id="257" r:id="rId7"/>
    <p:sldId id="258" r:id="rId8"/>
    <p:sldId id="259" r:id="rId9"/>
    <p:sldId id="260" r:id="rId10"/>
    <p:sldId id="262" r:id="rId11"/>
    <p:sldId id="261" r:id="rId12"/>
    <p:sldId id="263" r:id="rId13"/>
    <p:sldId id="264" r:id="rId14"/>
    <p:sldId id="265" r:id="rId15"/>
    <p:sldId id="266" r:id="rId16"/>
    <p:sldId id="267" r:id="rId17"/>
    <p:sldId id="268" r:id="rId18"/>
    <p:sldId id="269" r:id="rId19"/>
    <p:sldId id="273" r:id="rId20"/>
    <p:sldId id="274" r:id="rId21"/>
    <p:sldId id="275" r:id="rId22"/>
    <p:sldId id="276" r:id="rId23"/>
    <p:sldId id="278" r:id="rId24"/>
    <p:sldId id="277" r:id="rId25"/>
    <p:sldId id="279" r:id="rId26"/>
    <p:sldId id="280" r:id="rId27"/>
    <p:sldId id="281" r:id="rId28"/>
    <p:sldId id="284" r:id="rId29"/>
    <p:sldId id="282" r:id="rId30"/>
    <p:sldId id="283" r:id="rId31"/>
    <p:sldId id="285" r:id="rId32"/>
    <p:sldId id="286" r:id="rId33"/>
    <p:sldId id="291" r:id="rId34"/>
    <p:sldId id="299" r:id="rId35"/>
    <p:sldId id="289" r:id="rId36"/>
    <p:sldId id="288" r:id="rId37"/>
    <p:sldId id="294" r:id="rId38"/>
    <p:sldId id="295" r:id="rId39"/>
    <p:sldId id="300" r:id="rId40"/>
    <p:sldId id="296" r:id="rId41"/>
    <p:sldId id="297" r:id="rId42"/>
    <p:sldId id="29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388"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0F0F9CF5-50B8-4855-8744-56E95C7C149D}" type="datetimeFigureOut">
              <a:rPr lang="en-US" smtClean="0"/>
              <a:pPr/>
              <a:t>9/21/2015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2BA6BBBD-90A7-463F-A119-AB1A269F5C64}"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F0F9CF5-50B8-4855-8744-56E95C7C149D}" type="datetimeFigureOut">
              <a:rPr lang="en-US" smtClean="0"/>
              <a:pPr/>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6BBBD-90A7-463F-A119-AB1A269F5C6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F0F9CF5-50B8-4855-8744-56E95C7C149D}" type="datetimeFigureOut">
              <a:rPr lang="en-US" smtClean="0"/>
              <a:pPr/>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6BBBD-90A7-463F-A119-AB1A269F5C6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F0F9CF5-50B8-4855-8744-56E95C7C149D}" type="datetimeFigureOut">
              <a:rPr lang="en-US" smtClean="0"/>
              <a:pPr/>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6BBBD-90A7-463F-A119-AB1A269F5C6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F0F9CF5-50B8-4855-8744-56E95C7C149D}" type="datetimeFigureOut">
              <a:rPr lang="en-US" smtClean="0"/>
              <a:pPr/>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2BA6BBBD-90A7-463F-A119-AB1A269F5C6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F0F9CF5-50B8-4855-8744-56E95C7C149D}" type="datetimeFigureOut">
              <a:rPr lang="en-US" smtClean="0"/>
              <a:pPr/>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A6BBBD-90A7-463F-A119-AB1A269F5C6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F0F9CF5-50B8-4855-8744-56E95C7C149D}" type="datetimeFigureOut">
              <a:rPr lang="en-US" smtClean="0"/>
              <a:pPr/>
              <a:t>9/21/2015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A6BBBD-90A7-463F-A119-AB1A269F5C6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F0F9CF5-50B8-4855-8744-56E95C7C149D}" type="datetimeFigureOut">
              <a:rPr lang="en-US" smtClean="0"/>
              <a:pPr/>
              <a:t>9/21/2015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A6BBBD-90A7-463F-A119-AB1A269F5C6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0F9CF5-50B8-4855-8744-56E95C7C149D}" type="datetimeFigureOut">
              <a:rPr lang="en-US" smtClean="0"/>
              <a:pPr/>
              <a:t>9/21/2015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A6BBBD-90A7-463F-A119-AB1A269F5C6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F0F9CF5-50B8-4855-8744-56E95C7C149D}" type="datetimeFigureOut">
              <a:rPr lang="en-US" smtClean="0"/>
              <a:pPr/>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A6BBBD-90A7-463F-A119-AB1A269F5C6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F0F9CF5-50B8-4855-8744-56E95C7C149D}" type="datetimeFigureOut">
              <a:rPr lang="en-US" smtClean="0"/>
              <a:pPr/>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A6BBBD-90A7-463F-A119-AB1A269F5C6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F0F9CF5-50B8-4855-8744-56E95C7C149D}" type="datetimeFigureOut">
              <a:rPr lang="en-US" smtClean="0"/>
              <a:pPr/>
              <a:t>9/21/2015</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BA6BBBD-90A7-463F-A119-AB1A269F5C6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8.wmf"/></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2.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23.wmf"/></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LEATSS 2015</a:t>
            </a:r>
            <a:endParaRPr lang="en-US" dirty="0"/>
          </a:p>
        </p:txBody>
      </p:sp>
      <p:sp>
        <p:nvSpPr>
          <p:cNvPr id="3" name="Subtitle 2"/>
          <p:cNvSpPr>
            <a:spLocks noGrp="1"/>
          </p:cNvSpPr>
          <p:nvPr>
            <p:ph type="subTitle" idx="1"/>
          </p:nvPr>
        </p:nvSpPr>
        <p:spPr/>
        <p:txBody>
          <a:bodyPr/>
          <a:lstStyle/>
          <a:p>
            <a:r>
              <a:rPr lang="en-GB" dirty="0" smtClean="0"/>
              <a:t>90 Years of Summer School</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331640" y="2060848"/>
            <a:ext cx="7439075" cy="362902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71600" y="177322"/>
            <a:ext cx="6840760" cy="66415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53796" y="1628800"/>
            <a:ext cx="9036408" cy="4963690"/>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en-GB" dirty="0" smtClean="0"/>
              <a:t>Executive Committee</a:t>
            </a:r>
            <a:br>
              <a:rPr lang="en-GB" dirty="0" smtClean="0"/>
            </a:br>
            <a:r>
              <a:rPr lang="en-GB" dirty="0" smtClean="0"/>
              <a:t>Nov 1925</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34097" y="908720"/>
            <a:ext cx="8802125" cy="5328592"/>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539552" y="548680"/>
            <a:ext cx="7567142" cy="5685681"/>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 Problem?</a:t>
            </a:r>
            <a:br>
              <a:rPr lang="en-GB" dirty="0" smtClean="0"/>
            </a:br>
            <a:r>
              <a:rPr lang="en-GB" dirty="0" smtClean="0"/>
              <a:t>Dec 1925</a:t>
            </a: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467544" y="1772816"/>
            <a:ext cx="7920880" cy="4660851"/>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07504" y="836712"/>
            <a:ext cx="8928992" cy="551497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srcRect/>
          <a:stretch>
            <a:fillRect/>
          </a:stretch>
        </p:blipFill>
        <p:spPr bwMode="auto">
          <a:xfrm rot="-60000">
            <a:off x="541010" y="1050321"/>
            <a:ext cx="8178270" cy="5038697"/>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85733647"/>
              </p:ext>
            </p:extLst>
          </p:nvPr>
        </p:nvGraphicFramePr>
        <p:xfrm>
          <a:off x="0" y="52009"/>
          <a:ext cx="9144000" cy="6753980"/>
        </p:xfrm>
        <a:graphic>
          <a:graphicData uri="http://schemas.openxmlformats.org/presentationml/2006/ole">
            <mc:AlternateContent xmlns:mc="http://schemas.openxmlformats.org/markup-compatibility/2006">
              <mc:Choice xmlns:v="urn:schemas-microsoft-com:vml" Requires="v">
                <p:oleObj spid="_x0000_s1029" name="Image" r:id="rId3" imgW="11999880" imgH="8863200" progId="Photoshop.Image.16">
                  <p:embed/>
                </p:oleObj>
              </mc:Choice>
              <mc:Fallback>
                <p:oleObj name="Image" r:id="rId3" imgW="11999880" imgH="8863200" progId="Photoshop.Image.16">
                  <p:embed/>
                  <p:pic>
                    <p:nvPicPr>
                      <p:cNvPr id="0" name=""/>
                      <p:cNvPicPr/>
                      <p:nvPr/>
                    </p:nvPicPr>
                    <p:blipFill>
                      <a:blip r:embed="rId4"/>
                      <a:stretch>
                        <a:fillRect/>
                      </a:stretch>
                    </p:blipFill>
                    <p:spPr>
                      <a:xfrm>
                        <a:off x="0" y="52009"/>
                        <a:ext cx="9144000" cy="6753980"/>
                      </a:xfrm>
                      <a:prstGeom prst="rect">
                        <a:avLst/>
                      </a:prstGeom>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179512" y="908720"/>
            <a:ext cx="8769846" cy="550512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Anthony Cornish</a:t>
            </a:r>
            <a:br>
              <a:rPr lang="en-GB" dirty="0" smtClean="0"/>
            </a:br>
            <a:r>
              <a:rPr lang="en-GB" dirty="0" smtClean="0"/>
              <a:t>1935 - 2005</a:t>
            </a:r>
            <a:endParaRPr lang="en-US" dirty="0"/>
          </a:p>
        </p:txBody>
      </p:sp>
      <p:pic>
        <p:nvPicPr>
          <p:cNvPr id="6" name="Content Placeholder 5" descr="Cornish.jpg"/>
          <p:cNvPicPr>
            <a:picLocks noGrp="1" noChangeAspect="1"/>
          </p:cNvPicPr>
          <p:nvPr>
            <p:ph idx="1"/>
          </p:nvPr>
        </p:nvPicPr>
        <p:blipFill>
          <a:blip r:embed="rId2" cstate="print"/>
          <a:stretch>
            <a:fillRect/>
          </a:stretch>
        </p:blipFill>
        <p:spPr>
          <a:xfrm>
            <a:off x="539552" y="2276872"/>
            <a:ext cx="3024336" cy="3873636"/>
          </a:xfrm>
        </p:spPr>
      </p:pic>
      <p:sp>
        <p:nvSpPr>
          <p:cNvPr id="7" name="TextBox 6"/>
          <p:cNvSpPr txBox="1"/>
          <p:nvPr/>
        </p:nvSpPr>
        <p:spPr>
          <a:xfrm rot="10800000" flipH="1" flipV="1">
            <a:off x="5076056" y="2060848"/>
            <a:ext cx="3199645" cy="3323987"/>
          </a:xfrm>
          <a:prstGeom prst="rect">
            <a:avLst/>
          </a:prstGeom>
          <a:noFill/>
        </p:spPr>
        <p:txBody>
          <a:bodyPr wrap="square" rtlCol="0">
            <a:spAutoFit/>
          </a:bodyPr>
          <a:lstStyle/>
          <a:p>
            <a:r>
              <a:rPr lang="en-GB" sz="2400" dirty="0" smtClean="0"/>
              <a:t>Summer  School Leader </a:t>
            </a:r>
          </a:p>
          <a:p>
            <a:r>
              <a:rPr lang="en-GB" sz="2400" dirty="0" smtClean="0"/>
              <a:t>and Course Director</a:t>
            </a:r>
          </a:p>
          <a:p>
            <a:r>
              <a:rPr lang="en-GB" sz="2400" dirty="0" smtClean="0"/>
              <a:t>1970s - 1995</a:t>
            </a:r>
            <a:endParaRPr lang="en-US" sz="2400" dirty="0" smtClean="0"/>
          </a:p>
          <a:p>
            <a:endParaRPr lang="en-GB" sz="2400" dirty="0" smtClean="0"/>
          </a:p>
          <a:p>
            <a:r>
              <a:rPr lang="en-GB" sz="2400" dirty="0" smtClean="0"/>
              <a:t>Deputy Chairman, British Theatre Association</a:t>
            </a:r>
          </a:p>
          <a:p>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395536" y="332656"/>
            <a:ext cx="8410278" cy="619268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cstate="print"/>
          <a:srcRect/>
          <a:stretch>
            <a:fillRect/>
          </a:stretch>
        </p:blipFill>
        <p:spPr bwMode="auto">
          <a:xfrm>
            <a:off x="395536" y="260648"/>
            <a:ext cx="8398843" cy="6336704"/>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265699393"/>
              </p:ext>
            </p:extLst>
          </p:nvPr>
        </p:nvGraphicFramePr>
        <p:xfrm>
          <a:off x="0" y="48436"/>
          <a:ext cx="8964488" cy="6761128"/>
        </p:xfrm>
        <a:graphic>
          <a:graphicData uri="http://schemas.openxmlformats.org/presentationml/2006/ole">
            <mc:AlternateContent xmlns:mc="http://schemas.openxmlformats.org/markup-compatibility/2006">
              <mc:Choice xmlns:v="urn:schemas-microsoft-com:vml" Requires="v">
                <p:oleObj spid="_x0000_s2053" name="Image" r:id="rId3" imgW="8876160" imgH="7441200" progId="Photoshop.Image.16">
                  <p:embed/>
                </p:oleObj>
              </mc:Choice>
              <mc:Fallback>
                <p:oleObj name="Image" r:id="rId3" imgW="8876160" imgH="7441200" progId="Photoshop.Image.16">
                  <p:embed/>
                  <p:pic>
                    <p:nvPicPr>
                      <p:cNvPr id="0" name=""/>
                      <p:cNvPicPr/>
                      <p:nvPr/>
                    </p:nvPicPr>
                    <p:blipFill>
                      <a:blip r:embed="rId4"/>
                      <a:stretch>
                        <a:fillRect/>
                      </a:stretch>
                    </p:blipFill>
                    <p:spPr>
                      <a:xfrm>
                        <a:off x="0" y="48436"/>
                        <a:ext cx="8964488" cy="6761128"/>
                      </a:xfrm>
                      <a:prstGeom prst="rect">
                        <a:avLst/>
                      </a:prstGeom>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48" y="476672"/>
            <a:ext cx="3754760" cy="2722314"/>
          </a:xfrm>
        </p:spPr>
        <p:txBody>
          <a:bodyPr>
            <a:normAutofit fontScale="90000"/>
          </a:bodyPr>
          <a:lstStyle/>
          <a:p>
            <a:r>
              <a:rPr lang="en-GB" dirty="0" smtClean="0"/>
              <a:t>Frances Mackenzie</a:t>
            </a:r>
            <a:br>
              <a:rPr lang="en-GB" dirty="0" smtClean="0"/>
            </a:br>
            <a:r>
              <a:rPr lang="en-GB" dirty="0" smtClean="0"/>
              <a:t>BDL Head of Training </a:t>
            </a:r>
            <a:br>
              <a:rPr lang="en-GB" dirty="0" smtClean="0"/>
            </a:br>
            <a:r>
              <a:rPr lang="en-GB" dirty="0" smtClean="0"/>
              <a:t>1939 - 1962</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226105784"/>
              </p:ext>
            </p:extLst>
          </p:nvPr>
        </p:nvGraphicFramePr>
        <p:xfrm>
          <a:off x="323528" y="620688"/>
          <a:ext cx="4279900" cy="5472112"/>
        </p:xfrm>
        <a:graphic>
          <a:graphicData uri="http://schemas.openxmlformats.org/presentationml/2006/ole">
            <mc:AlternateContent xmlns:mc="http://schemas.openxmlformats.org/markup-compatibility/2006">
              <mc:Choice xmlns:v="urn:schemas-microsoft-com:vml" Requires="v">
                <p:oleObj spid="_x0000_s3077" name="Image" r:id="rId3" imgW="4279320" imgH="5472720" progId="Photoshop.Image.16">
                  <p:embed/>
                </p:oleObj>
              </mc:Choice>
              <mc:Fallback>
                <p:oleObj name="Image" r:id="rId3" imgW="4279320" imgH="5472720" progId="Photoshop.Image.16">
                  <p:embed/>
                  <p:pic>
                    <p:nvPicPr>
                      <p:cNvPr id="0" name=""/>
                      <p:cNvPicPr/>
                      <p:nvPr/>
                    </p:nvPicPr>
                    <p:blipFill>
                      <a:blip r:embed="rId4"/>
                      <a:stretch>
                        <a:fillRect/>
                      </a:stretch>
                    </p:blipFill>
                    <p:spPr>
                      <a:xfrm>
                        <a:off x="323528" y="620688"/>
                        <a:ext cx="4279900" cy="5472112"/>
                      </a:xfrm>
                      <a:prstGeom prst="rect">
                        <a:avLst/>
                      </a:prstGeom>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kenzie Am Actor.jpg"/>
          <p:cNvPicPr>
            <a:picLocks noChangeAspect="1"/>
          </p:cNvPicPr>
          <p:nvPr/>
        </p:nvPicPr>
        <p:blipFill>
          <a:blip r:embed="rId2" cstate="print"/>
          <a:stretch>
            <a:fillRect/>
          </a:stretch>
        </p:blipFill>
        <p:spPr>
          <a:xfrm>
            <a:off x="3059832" y="2996952"/>
            <a:ext cx="2532112" cy="2532112"/>
          </a:xfrm>
          <a:prstGeom prst="rect">
            <a:avLst/>
          </a:prstGeom>
        </p:spPr>
      </p:pic>
      <p:pic>
        <p:nvPicPr>
          <p:cNvPr id="3" name="Picture 2" descr="Mackenzie App to Theatre.jpg"/>
          <p:cNvPicPr>
            <a:picLocks noChangeAspect="1"/>
          </p:cNvPicPr>
          <p:nvPr/>
        </p:nvPicPr>
        <p:blipFill>
          <a:blip r:embed="rId3" cstate="print"/>
          <a:stretch>
            <a:fillRect/>
          </a:stretch>
        </p:blipFill>
        <p:spPr>
          <a:xfrm rot="20228035">
            <a:off x="839586" y="632690"/>
            <a:ext cx="2864891" cy="2864891"/>
          </a:xfrm>
          <a:prstGeom prst="rect">
            <a:avLst/>
          </a:prstGeom>
        </p:spPr>
      </p:pic>
      <p:pic>
        <p:nvPicPr>
          <p:cNvPr id="4" name="Picture 3" descr="Mackenzie P &amp; P.jpg"/>
          <p:cNvPicPr>
            <a:picLocks noChangeAspect="1"/>
          </p:cNvPicPr>
          <p:nvPr/>
        </p:nvPicPr>
        <p:blipFill>
          <a:blip r:embed="rId4" cstate="print"/>
          <a:stretch>
            <a:fillRect/>
          </a:stretch>
        </p:blipFill>
        <p:spPr>
          <a:xfrm rot="917193">
            <a:off x="5793544" y="631092"/>
            <a:ext cx="2837353" cy="427312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467544" y="0"/>
            <a:ext cx="7802538"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827584" y="116632"/>
            <a:ext cx="6307088" cy="6480719"/>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79512" y="116632"/>
            <a:ext cx="8727604" cy="655272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Langdale</a:t>
            </a:r>
            <a:r>
              <a:rPr lang="en-GB" dirty="0" smtClean="0"/>
              <a:t> 1944</a:t>
            </a:r>
            <a:endParaRPr lang="en-US" dirty="0"/>
          </a:p>
        </p:txBody>
      </p:sp>
      <p:pic>
        <p:nvPicPr>
          <p:cNvPr id="23554" name="Picture 2"/>
          <p:cNvPicPr>
            <a:picLocks noChangeAspect="1" noChangeArrowheads="1"/>
          </p:cNvPicPr>
          <p:nvPr/>
        </p:nvPicPr>
        <p:blipFill>
          <a:blip r:embed="rId2" cstate="print">
            <a:lum bright="10000"/>
          </a:blip>
          <a:srcRect/>
          <a:stretch>
            <a:fillRect/>
          </a:stretch>
        </p:blipFill>
        <p:spPr bwMode="auto">
          <a:xfrm rot="16200000">
            <a:off x="285408" y="1343391"/>
            <a:ext cx="3816425" cy="4387240"/>
          </a:xfrm>
          <a:prstGeom prst="rect">
            <a:avLst/>
          </a:prstGeom>
          <a:no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rot="16200000">
            <a:off x="4118240" y="1650511"/>
            <a:ext cx="5223510" cy="446000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rot="5400000">
            <a:off x="-171867" y="175494"/>
            <a:ext cx="3767236" cy="3416245"/>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a:stretch>
            <a:fillRect/>
          </a:stretch>
        </p:blipFill>
        <p:spPr bwMode="auto">
          <a:xfrm rot="5400000">
            <a:off x="5016049" y="-111394"/>
            <a:ext cx="3648405" cy="4104456"/>
          </a:xfrm>
          <a:prstGeom prst="rect">
            <a:avLst/>
          </a:prstGeom>
          <a:noFill/>
          <a:ln w="9525">
            <a:noFill/>
            <a:miter lim="800000"/>
            <a:headEnd/>
            <a:tailEnd/>
          </a:ln>
        </p:spPr>
      </p:pic>
      <p:pic>
        <p:nvPicPr>
          <p:cNvPr id="22532" name="Picture 4"/>
          <p:cNvPicPr>
            <a:picLocks noChangeAspect="1" noChangeArrowheads="1"/>
          </p:cNvPicPr>
          <p:nvPr/>
        </p:nvPicPr>
        <p:blipFill>
          <a:blip r:embed="rId4" cstate="print"/>
          <a:srcRect/>
          <a:stretch>
            <a:fillRect/>
          </a:stretch>
        </p:blipFill>
        <p:spPr bwMode="auto">
          <a:xfrm rot="5400000">
            <a:off x="828105" y="3032943"/>
            <a:ext cx="2996952" cy="465316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Geoffrey Whitworth</a:t>
            </a:r>
            <a:br>
              <a:rPr lang="en-GB" dirty="0" smtClean="0"/>
            </a:br>
            <a:r>
              <a:rPr lang="en-GB" dirty="0" smtClean="0"/>
              <a:t>1883 - 1951</a:t>
            </a:r>
            <a:endParaRPr lang="en-US" dirty="0"/>
          </a:p>
        </p:txBody>
      </p:sp>
      <p:pic>
        <p:nvPicPr>
          <p:cNvPr id="4" name="Content Placeholder 3" descr="Whitworth.jpg"/>
          <p:cNvPicPr>
            <a:picLocks noGrp="1" noChangeAspect="1"/>
          </p:cNvPicPr>
          <p:nvPr>
            <p:ph idx="1"/>
          </p:nvPr>
        </p:nvPicPr>
        <p:blipFill>
          <a:blip r:embed="rId2" cstate="print"/>
          <a:stretch>
            <a:fillRect/>
          </a:stretch>
        </p:blipFill>
        <p:spPr>
          <a:xfrm>
            <a:off x="2706766" y="1600200"/>
            <a:ext cx="3730467" cy="4708525"/>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rudolf_laban720x305.jpg"/>
          <p:cNvPicPr>
            <a:picLocks noGrp="1" noChangeAspect="1"/>
          </p:cNvPicPr>
          <p:nvPr>
            <p:ph sz="half" idx="2"/>
          </p:nvPr>
        </p:nvPicPr>
        <p:blipFill>
          <a:blip r:embed="rId2" cstate="print"/>
          <a:stretch>
            <a:fillRect/>
          </a:stretch>
        </p:blipFill>
        <p:spPr>
          <a:xfrm>
            <a:off x="3995936" y="4149080"/>
            <a:ext cx="4842009" cy="2051129"/>
          </a:xfr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251520" y="332656"/>
            <a:ext cx="4038600" cy="4525963"/>
          </a:xfrm>
        </p:spPr>
        <p:txBody>
          <a:bodyPr>
            <a:normAutofit fontScale="70000" lnSpcReduction="20000"/>
          </a:bodyPr>
          <a:lstStyle/>
          <a:p>
            <a:r>
              <a:rPr lang="en-US" dirty="0" smtClean="0"/>
              <a:t>Rudolf </a:t>
            </a:r>
            <a:r>
              <a:rPr lang="en-US" dirty="0" err="1" smtClean="0"/>
              <a:t>Laban</a:t>
            </a:r>
            <a:r>
              <a:rPr lang="en-US" dirty="0" smtClean="0"/>
              <a:t> (1879-1958) was born in Austro-Hungary. </a:t>
            </a:r>
            <a:r>
              <a:rPr lang="en-US" dirty="0" err="1" smtClean="0"/>
              <a:t>Laban</a:t>
            </a:r>
            <a:r>
              <a:rPr lang="en-US" dirty="0" smtClean="0"/>
              <a:t> was a dancer, a choreographer and a dance / movement theoretician. One of the founders of European Modern Dance, his work was extended through his most celebrated collaborators, Mary </a:t>
            </a:r>
            <a:r>
              <a:rPr lang="en-US" dirty="0" err="1" smtClean="0"/>
              <a:t>Wigman</a:t>
            </a:r>
            <a:r>
              <a:rPr lang="en-US" dirty="0" smtClean="0"/>
              <a:t>, Kurt </a:t>
            </a:r>
            <a:r>
              <a:rPr lang="en-US" dirty="0" err="1" smtClean="0"/>
              <a:t>Jooss</a:t>
            </a:r>
            <a:r>
              <a:rPr lang="en-US" dirty="0" smtClean="0"/>
              <a:t> and </a:t>
            </a:r>
            <a:r>
              <a:rPr lang="en-US" dirty="0" err="1" smtClean="0"/>
              <a:t>Sigurd</a:t>
            </a:r>
            <a:r>
              <a:rPr lang="en-US" dirty="0" smtClean="0"/>
              <a:t> </a:t>
            </a:r>
            <a:r>
              <a:rPr lang="en-US" dirty="0" err="1" smtClean="0"/>
              <a:t>Leeder</a:t>
            </a:r>
            <a:r>
              <a:rPr lang="en-US" dirty="0" smtClean="0"/>
              <a:t>. Through his work, </a:t>
            </a:r>
            <a:r>
              <a:rPr lang="en-US" dirty="0" err="1" smtClean="0"/>
              <a:t>Laban</a:t>
            </a:r>
            <a:r>
              <a:rPr lang="en-US" dirty="0" smtClean="0"/>
              <a:t> raised the status of dance as an art form, and his explorations into the theory and practice of dance and movement transformed the nature of dance scholarship. </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mmer 1965.jpg"/>
          <p:cNvPicPr>
            <a:picLocks noChangeAspect="1"/>
          </p:cNvPicPr>
          <p:nvPr/>
        </p:nvPicPr>
        <p:blipFill>
          <a:blip r:embed="rId2" cstate="print"/>
          <a:stretch>
            <a:fillRect/>
          </a:stretch>
        </p:blipFill>
        <p:spPr>
          <a:xfrm>
            <a:off x="1979712" y="116632"/>
            <a:ext cx="4857750" cy="659735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07505" y="116633"/>
            <a:ext cx="3888432" cy="4032448"/>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4427984" y="3717032"/>
            <a:ext cx="4176464" cy="2594794"/>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Chris </a:t>
            </a:r>
            <a:r>
              <a:rPr lang="en-GB" dirty="0" err="1" smtClean="0"/>
              <a:t>Bearne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827584" y="1556792"/>
            <a:ext cx="2986087" cy="4749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rot="16200000">
            <a:off x="5002324" y="1558516"/>
            <a:ext cx="2921868" cy="435858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John Brigg</a:t>
            </a:r>
            <a:endParaRPr lang="en-US" dirty="0"/>
          </a:p>
        </p:txBody>
      </p:sp>
      <p:sp>
        <p:nvSpPr>
          <p:cNvPr id="4" name="Content Placeholder 3"/>
          <p:cNvSpPr>
            <a:spLocks noGrp="1"/>
          </p:cNvSpPr>
          <p:nvPr>
            <p:ph sz="half" idx="1"/>
          </p:nvPr>
        </p:nvSpPr>
        <p:spPr/>
        <p:txBody>
          <a:bodyPr/>
          <a:lstStyle/>
          <a:p>
            <a:endParaRPr lang="en-GB"/>
          </a:p>
        </p:txBody>
      </p:sp>
      <p:sp>
        <p:nvSpPr>
          <p:cNvPr id="5" name="Content Placeholder 4"/>
          <p:cNvSpPr>
            <a:spLocks noGrp="1"/>
          </p:cNvSpPr>
          <p:nvPr>
            <p:ph sz="half" idx="2"/>
          </p:nvPr>
        </p:nvSpPr>
        <p:spPr/>
        <p:txBody>
          <a:bodyPr/>
          <a:lstStyle/>
          <a:p>
            <a:endParaRPr lang="en-GB" smtClean="0"/>
          </a:p>
          <a:p>
            <a:r>
              <a:rPr lang="en-GB" smtClean="0"/>
              <a:t>Janice </a:t>
            </a:r>
            <a:r>
              <a:rPr lang="en-GB" dirty="0" err="1" smtClean="0"/>
              <a:t>Allgrove</a:t>
            </a:r>
            <a:endParaRPr lang="en-GB" dirty="0" smtClean="0"/>
          </a:p>
          <a:p>
            <a:r>
              <a:rPr lang="en-GB" dirty="0" smtClean="0"/>
              <a:t>Beverley Atkinson</a:t>
            </a:r>
          </a:p>
          <a:p>
            <a:r>
              <a:rPr lang="en-GB" dirty="0" smtClean="0"/>
              <a:t>Nola Dutton</a:t>
            </a:r>
          </a:p>
          <a:p>
            <a:r>
              <a:rPr lang="en-GB" dirty="0" smtClean="0"/>
              <a:t>Philip Dutton</a:t>
            </a:r>
          </a:p>
          <a:p>
            <a:r>
              <a:rPr lang="en-GB" dirty="0" smtClean="0"/>
              <a:t>Julie Frazer</a:t>
            </a:r>
          </a:p>
          <a:p>
            <a:r>
              <a:rPr lang="en-GB" dirty="0" smtClean="0"/>
              <a:t>Dave de </a:t>
            </a:r>
            <a:r>
              <a:rPr lang="en-GB" dirty="0" err="1" smtClean="0"/>
              <a:t>Paeztron</a:t>
            </a:r>
            <a:endParaRPr lang="en-GB" dirty="0" smtClean="0"/>
          </a:p>
          <a:p>
            <a:r>
              <a:rPr lang="en-GB" dirty="0" smtClean="0"/>
              <a:t>Brian Parker</a:t>
            </a:r>
            <a:endParaRPr lang="en-GB" dirty="0"/>
          </a:p>
        </p:txBody>
      </p:sp>
      <p:pic>
        <p:nvPicPr>
          <p:cNvPr id="3" name="Picture 2" descr="JB.bmp"/>
          <p:cNvPicPr>
            <a:picLocks noChangeAspect="1"/>
          </p:cNvPicPr>
          <p:nvPr/>
        </p:nvPicPr>
        <p:blipFill>
          <a:blip r:embed="rId2" cstate="print"/>
          <a:stretch>
            <a:fillRect/>
          </a:stretch>
        </p:blipFill>
        <p:spPr>
          <a:xfrm>
            <a:off x="1187624" y="1484784"/>
            <a:ext cx="3351251" cy="483176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Chateau de </a:t>
            </a:r>
            <a:r>
              <a:rPr lang="en-GB" dirty="0" err="1" smtClean="0"/>
              <a:t>Munsbach</a:t>
            </a:r>
            <a:endParaRPr lang="en-US" dirty="0"/>
          </a:p>
        </p:txBody>
      </p:sp>
      <p:pic>
        <p:nvPicPr>
          <p:cNvPr id="4" name="Picture 3" descr="IMG_1570munsbach.jpg"/>
          <p:cNvPicPr>
            <a:picLocks noChangeAspect="1"/>
          </p:cNvPicPr>
          <p:nvPr/>
        </p:nvPicPr>
        <p:blipFill>
          <a:blip r:embed="rId2" cstate="print"/>
          <a:stretch>
            <a:fillRect/>
          </a:stretch>
        </p:blipFill>
        <p:spPr>
          <a:xfrm>
            <a:off x="611560" y="1484784"/>
            <a:ext cx="3888432" cy="2592288"/>
          </a:xfrm>
          <a:prstGeom prst="rect">
            <a:avLst/>
          </a:prstGeom>
        </p:spPr>
      </p:pic>
      <p:pic>
        <p:nvPicPr>
          <p:cNvPr id="2050" name="Picture 2"/>
          <p:cNvPicPr>
            <a:picLocks noChangeAspect="1" noChangeArrowheads="1"/>
          </p:cNvPicPr>
          <p:nvPr/>
        </p:nvPicPr>
        <p:blipFill>
          <a:blip r:embed="rId3" cstate="print"/>
          <a:srcRect/>
          <a:stretch>
            <a:fillRect/>
          </a:stretch>
        </p:blipFill>
        <p:spPr bwMode="auto">
          <a:xfrm>
            <a:off x="4644008" y="3933056"/>
            <a:ext cx="4139505" cy="2749183"/>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rot="16200000">
            <a:off x="175456" y="1237320"/>
            <a:ext cx="4365104" cy="4716016"/>
          </a:xfrm>
          <a:prstGeom prst="rect">
            <a:avLst/>
          </a:prstGeom>
          <a:noFill/>
          <a:ln w="9525">
            <a:noFill/>
            <a:miter lim="800000"/>
            <a:headEnd/>
            <a:tailEnd/>
          </a:ln>
        </p:spPr>
      </p:pic>
      <p:sp>
        <p:nvSpPr>
          <p:cNvPr id="3" name="Title 2"/>
          <p:cNvSpPr>
            <a:spLocks noGrp="1"/>
          </p:cNvSpPr>
          <p:nvPr>
            <p:ph type="title"/>
          </p:nvPr>
        </p:nvSpPr>
        <p:spPr/>
        <p:txBody>
          <a:bodyPr/>
          <a:lstStyle/>
          <a:p>
            <a:r>
              <a:rPr lang="en-GB" dirty="0" err="1" smtClean="0"/>
              <a:t>Hollenfells</a:t>
            </a:r>
            <a:r>
              <a:rPr lang="en-GB" smtClean="0"/>
              <a:t> 1994</a:t>
            </a:r>
            <a:endParaRPr lang="en-US" dirty="0"/>
          </a:p>
        </p:txBody>
      </p:sp>
      <p:pic>
        <p:nvPicPr>
          <p:cNvPr id="26627" name="Picture 3"/>
          <p:cNvPicPr>
            <a:picLocks noChangeAspect="1" noChangeArrowheads="1"/>
          </p:cNvPicPr>
          <p:nvPr/>
        </p:nvPicPr>
        <p:blipFill>
          <a:blip r:embed="rId3" cstate="print"/>
          <a:srcRect/>
          <a:stretch>
            <a:fillRect/>
          </a:stretch>
        </p:blipFill>
        <p:spPr bwMode="auto">
          <a:xfrm>
            <a:off x="4788024" y="1628801"/>
            <a:ext cx="3240361" cy="5229199"/>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1996</a:t>
            </a:r>
            <a:endParaRPr lang="en-US" dirty="0"/>
          </a:p>
        </p:txBody>
      </p:sp>
      <p:pic>
        <p:nvPicPr>
          <p:cNvPr id="27650" name="Picture 2"/>
          <p:cNvPicPr>
            <a:picLocks noChangeAspect="1" noChangeArrowheads="1"/>
          </p:cNvPicPr>
          <p:nvPr/>
        </p:nvPicPr>
        <p:blipFill>
          <a:blip r:embed="rId2" cstate="print"/>
          <a:srcRect/>
          <a:stretch>
            <a:fillRect/>
          </a:stretch>
        </p:blipFill>
        <p:spPr bwMode="auto">
          <a:xfrm rot="5400000">
            <a:off x="1262559" y="833785"/>
            <a:ext cx="3834745" cy="5568791"/>
          </a:xfrm>
          <a:prstGeom prst="rect">
            <a:avLst/>
          </a:prstGeom>
          <a:noFill/>
          <a:ln w="9525">
            <a:noFill/>
            <a:miter lim="800000"/>
            <a:headEnd/>
            <a:tailEnd/>
          </a:ln>
        </p:spPr>
      </p:pic>
      <p:sp>
        <p:nvSpPr>
          <p:cNvPr id="4" name="TextBox 3"/>
          <p:cNvSpPr txBox="1"/>
          <p:nvPr/>
        </p:nvSpPr>
        <p:spPr>
          <a:xfrm>
            <a:off x="6156176" y="2060848"/>
            <a:ext cx="2736304" cy="923330"/>
          </a:xfrm>
          <a:prstGeom prst="rect">
            <a:avLst/>
          </a:prstGeom>
          <a:noFill/>
        </p:spPr>
        <p:txBody>
          <a:bodyPr wrap="square" rtlCol="0">
            <a:spAutoFit/>
          </a:bodyPr>
          <a:lstStyle/>
          <a:p>
            <a:r>
              <a:rPr lang="en-GB" dirty="0" smtClean="0"/>
              <a:t>The programme changes are complete.</a:t>
            </a:r>
          </a:p>
          <a:p>
            <a:endParaRPr lang="en-GB"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cstate="print"/>
          <a:srcRect t="-2919" r="-423" b="2534"/>
          <a:stretch/>
        </p:blipFill>
        <p:spPr bwMode="auto">
          <a:xfrm rot="5400000">
            <a:off x="1464997" y="-1178992"/>
            <a:ext cx="6480721" cy="9360000"/>
          </a:xfrm>
          <a:prstGeom prst="rect">
            <a:avLst/>
          </a:prstGeom>
          <a:noFill/>
          <a:ln w="9525">
            <a:noFill/>
            <a:miter lim="800000"/>
            <a:headEnd/>
            <a:tailEnd/>
          </a:ln>
        </p:spPr>
      </p:pic>
      <p:sp>
        <p:nvSpPr>
          <p:cNvPr id="2" name="Title 1"/>
          <p:cNvSpPr>
            <a:spLocks noGrp="1"/>
          </p:cNvSpPr>
          <p:nvPr>
            <p:ph type="title"/>
          </p:nvPr>
        </p:nvSpPr>
        <p:spPr>
          <a:xfrm>
            <a:off x="302242" y="805993"/>
            <a:ext cx="2016224" cy="769001"/>
          </a:xfrm>
        </p:spPr>
        <p:txBody>
          <a:bodyPr/>
          <a:lstStyle/>
          <a:p>
            <a:pPr algn="l"/>
            <a:r>
              <a:rPr lang="en-GB" dirty="0" smtClean="0"/>
              <a:t>1996</a:t>
            </a:r>
            <a:endParaRPr lang="en-US" dirty="0"/>
          </a:p>
        </p:txBody>
      </p:sp>
      <p:sp>
        <p:nvSpPr>
          <p:cNvPr id="4" name="TextBox 3"/>
          <p:cNvSpPr txBox="1"/>
          <p:nvPr/>
        </p:nvSpPr>
        <p:spPr>
          <a:xfrm>
            <a:off x="2915816" y="831320"/>
            <a:ext cx="5256584" cy="1200329"/>
          </a:xfrm>
          <a:prstGeom prst="rect">
            <a:avLst/>
          </a:prstGeom>
          <a:noFill/>
        </p:spPr>
        <p:txBody>
          <a:bodyPr wrap="square" rtlCol="0">
            <a:spAutoFit/>
          </a:bodyPr>
          <a:lstStyle/>
          <a:p>
            <a:r>
              <a:rPr lang="en-GB" dirty="0" smtClean="0"/>
              <a:t>The programme changes are complete.</a:t>
            </a:r>
          </a:p>
          <a:p>
            <a:endParaRPr lang="en-GB" dirty="0"/>
          </a:p>
          <a:p>
            <a:r>
              <a:rPr lang="en-GB" dirty="0" smtClean="0"/>
              <a:t>We are exhausted!</a:t>
            </a:r>
          </a:p>
          <a:p>
            <a:endParaRPr lang="en-GB"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The Group Photo</a:t>
            </a:r>
            <a:br>
              <a:rPr lang="en-GB" dirty="0" smtClean="0"/>
            </a:br>
            <a:r>
              <a:rPr lang="en-GB" dirty="0" smtClean="0"/>
              <a:t>2001</a:t>
            </a:r>
            <a:endParaRPr lang="en-US" dirty="0"/>
          </a:p>
        </p:txBody>
      </p:sp>
      <p:pic>
        <p:nvPicPr>
          <p:cNvPr id="3" name="Picture 2" descr="Gp 2001.BMP"/>
          <p:cNvPicPr>
            <a:picLocks noChangeAspect="1"/>
          </p:cNvPicPr>
          <p:nvPr/>
        </p:nvPicPr>
        <p:blipFill>
          <a:blip r:embed="rId2" cstate="print"/>
          <a:stretch>
            <a:fillRect/>
          </a:stretch>
        </p:blipFill>
        <p:spPr>
          <a:xfrm>
            <a:off x="899592" y="1700808"/>
            <a:ext cx="7382814" cy="51571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Geoffrey Whitworth &amp;</a:t>
            </a:r>
            <a:br>
              <a:rPr lang="en-GB" dirty="0" smtClean="0"/>
            </a:br>
            <a:r>
              <a:rPr lang="en-GB" dirty="0" smtClean="0"/>
              <a:t>The British Drama League</a:t>
            </a:r>
            <a:endParaRPr lang="en-US" dirty="0"/>
          </a:p>
        </p:txBody>
      </p:sp>
      <p:sp>
        <p:nvSpPr>
          <p:cNvPr id="3" name="Content Placeholder 2"/>
          <p:cNvSpPr>
            <a:spLocks noGrp="1"/>
          </p:cNvSpPr>
          <p:nvPr>
            <p:ph idx="1"/>
          </p:nvPr>
        </p:nvSpPr>
        <p:spPr/>
        <p:txBody>
          <a:bodyPr>
            <a:normAutofit fontScale="70000" lnSpcReduction="20000"/>
          </a:bodyPr>
          <a:lstStyle/>
          <a:p>
            <a:endParaRPr lang="en-US" dirty="0" smtClean="0"/>
          </a:p>
          <a:p>
            <a:r>
              <a:rPr lang="en-US" dirty="0" smtClean="0"/>
              <a:t>Geoffrey Whitworth (1883-1951), the son of a barrister, read modern history at Oxford and worked for the Burlington Magazine before joining the publishers </a:t>
            </a:r>
            <a:r>
              <a:rPr lang="en-US" dirty="0" err="1" smtClean="0"/>
              <a:t>Chatto</a:t>
            </a:r>
            <a:r>
              <a:rPr lang="en-US" dirty="0" smtClean="0"/>
              <a:t> and </a:t>
            </a:r>
            <a:r>
              <a:rPr lang="en-US" dirty="0" err="1" smtClean="0"/>
              <a:t>Windus</a:t>
            </a:r>
            <a:r>
              <a:rPr lang="en-US" dirty="0" smtClean="0"/>
              <a:t>. In 1919 he formed the British Drama League 'to assist the development of the arts of the Theatre and to promote a right relationship between Drama and the life of the Community'. He was awarded the CBE in 1947. He relinquished the directorship of the League in the following year to become Chairman of the British Drama League's Council. As Hon. Secretary of the Shakespeare Memorial National Theatre Committee from 1930-1951, Geoffrey Whitworth fought tirelessly for the establishment of a National Theatre.</a:t>
            </a:r>
          </a:p>
          <a:p>
            <a:r>
              <a:rPr lang="en-US" dirty="0" smtClean="0"/>
              <a:t>This portrait was given to the sitter at the Royal Society of Arts in November 1934. It was presented by George Bernard Shaw, who praised Whitworth as 'one of the most important people in the theatre today'. </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Graeme du </a:t>
            </a:r>
            <a:r>
              <a:rPr lang="en-GB" dirty="0" err="1" smtClean="0"/>
              <a:t>Fresne</a:t>
            </a:r>
            <a:endParaRPr lang="en-US" dirty="0"/>
          </a:p>
        </p:txBody>
      </p:sp>
      <p:pic>
        <p:nvPicPr>
          <p:cNvPr id="5" name="Content Placeholder 4" descr="gdf.jpg"/>
          <p:cNvPicPr>
            <a:picLocks noGrp="1" noChangeAspect="1"/>
          </p:cNvPicPr>
          <p:nvPr>
            <p:ph sz="half" idx="1"/>
          </p:nvPr>
        </p:nvPicPr>
        <p:blipFill>
          <a:blip r:embed="rId2" cstate="print"/>
          <a:stretch>
            <a:fillRect/>
          </a:stretch>
        </p:blipFill>
        <p:spPr>
          <a:xfrm>
            <a:off x="683568" y="1772816"/>
            <a:ext cx="3283565" cy="4104456"/>
          </a:xfrm>
        </p:spPr>
      </p:pic>
      <p:sp>
        <p:nvSpPr>
          <p:cNvPr id="4" name="Content Placeholder 3"/>
          <p:cNvSpPr>
            <a:spLocks noGrp="1"/>
          </p:cNvSpPr>
          <p:nvPr>
            <p:ph sz="half" idx="2"/>
          </p:nvPr>
        </p:nvSpPr>
        <p:spPr/>
        <p:txBody>
          <a:bodyPr/>
          <a:lstStyle/>
          <a:p>
            <a:r>
              <a:rPr lang="en-GB" dirty="0" smtClean="0"/>
              <a:t>LEATSS Course Director</a:t>
            </a:r>
          </a:p>
          <a:p>
            <a:endParaRPr lang="en-GB" dirty="0" smtClean="0"/>
          </a:p>
          <a:p>
            <a:r>
              <a:rPr lang="en-GB" dirty="0" smtClean="0"/>
              <a:t>2004 - </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err="1" smtClean="0"/>
              <a:t>Clairefontaine</a:t>
            </a:r>
            <a:endParaRPr lang="en-US" dirty="0"/>
          </a:p>
        </p:txBody>
      </p:sp>
      <p:pic>
        <p:nvPicPr>
          <p:cNvPr id="6" name="Picture 5" descr="Clairefonteine_460x170.jpg"/>
          <p:cNvPicPr>
            <a:picLocks noChangeAspect="1"/>
          </p:cNvPicPr>
          <p:nvPr/>
        </p:nvPicPr>
        <p:blipFill>
          <a:blip r:embed="rId2" cstate="print"/>
          <a:stretch>
            <a:fillRect/>
          </a:stretch>
        </p:blipFill>
        <p:spPr>
          <a:xfrm>
            <a:off x="140719" y="2780928"/>
            <a:ext cx="8768033" cy="324036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smtClean="0"/>
              <a:t>90</a:t>
            </a:r>
            <a:r>
              <a:rPr lang="en-GB" baseline="30000" dirty="0" smtClean="0"/>
              <a:t>th</a:t>
            </a:r>
            <a:r>
              <a:rPr lang="en-GB" dirty="0" smtClean="0"/>
              <a:t> Year of Summer School</a:t>
            </a:r>
            <a:endParaRPr lang="en-US" dirty="0"/>
          </a:p>
        </p:txBody>
      </p:sp>
      <p:sp>
        <p:nvSpPr>
          <p:cNvPr id="4" name="Subtitle 3"/>
          <p:cNvSpPr>
            <a:spLocks noGrp="1"/>
          </p:cNvSpPr>
          <p:nvPr>
            <p:ph type="subTitle" idx="1"/>
          </p:nvPr>
        </p:nvSpPr>
        <p:spPr/>
        <p:txBody>
          <a:bodyPr/>
          <a:lstStyle/>
          <a:p>
            <a:endParaRPr lang="en-GB" dirty="0" smtClean="0"/>
          </a:p>
          <a:p>
            <a:r>
              <a:rPr lang="en-GB" dirty="0" smtClean="0"/>
              <a:t>Here’s to 2025</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Margaret </a:t>
            </a:r>
            <a:r>
              <a:rPr lang="en-GB" dirty="0" err="1" smtClean="0"/>
              <a:t>Macnamara</a:t>
            </a:r>
            <a:endParaRPr lang="en-US" dirty="0"/>
          </a:p>
        </p:txBody>
      </p:sp>
      <p:sp>
        <p:nvSpPr>
          <p:cNvPr id="4" name="Content Placeholder 3"/>
          <p:cNvSpPr>
            <a:spLocks noGrp="1"/>
          </p:cNvSpPr>
          <p:nvPr>
            <p:ph sz="half" idx="1"/>
          </p:nvPr>
        </p:nvSpPr>
        <p:spPr/>
        <p:txBody>
          <a:bodyPr>
            <a:normAutofit fontScale="55000" lnSpcReduction="20000"/>
          </a:bodyPr>
          <a:lstStyle/>
          <a:p>
            <a:r>
              <a:rPr lang="en-US" dirty="0" smtClean="0"/>
              <a:t>The work of Margaret </a:t>
            </a:r>
            <a:r>
              <a:rPr lang="en-US" dirty="0" err="1" smtClean="0"/>
              <a:t>Macnamara</a:t>
            </a:r>
            <a:r>
              <a:rPr lang="en-US" dirty="0" smtClean="0"/>
              <a:t> first became of significance in 1908, when her play The Gates of the Morning was performed by the Incorporated Stage Society at the Shaftesbury Theatre, with the backing of George Bernard Shaw. Throughout her career she wrote a number of plays which were most popular with amateur groups, such as schools, youth groups. Indeed, some of her plays written during the 1920’s were done in conjunction with </a:t>
            </a:r>
            <a:r>
              <a:rPr lang="en-US" dirty="0" err="1" smtClean="0"/>
              <a:t>Henfield</a:t>
            </a:r>
            <a:r>
              <a:rPr lang="en-US" dirty="0" smtClean="0"/>
              <a:t> Women’s Institute and their drama group, the Tip-</a:t>
            </a:r>
            <a:r>
              <a:rPr lang="en-US" dirty="0" err="1" smtClean="0"/>
              <a:t>teerers</a:t>
            </a:r>
            <a:r>
              <a:rPr lang="en-US" dirty="0" smtClean="0"/>
              <a:t>.</a:t>
            </a:r>
            <a:br>
              <a:rPr lang="en-US" dirty="0" smtClean="0"/>
            </a:br>
            <a:r>
              <a:rPr lang="en-US" dirty="0" smtClean="0"/>
              <a:t>In 1921 she became a member of the Community Theatre Committee of British Drama League and in 1926 became its Secretary. In the early 1930’s she became Honorary Research Secretary for the London Old Vic, supporting the work of Tyrone Guthrie – attending rehearsals, advising on textual obscurities and writing </a:t>
            </a:r>
            <a:r>
              <a:rPr lang="en-US" dirty="0" err="1" smtClean="0"/>
              <a:t>programme</a:t>
            </a:r>
            <a:r>
              <a:rPr lang="en-US" dirty="0" smtClean="0"/>
              <a:t> notes,</a:t>
            </a:r>
            <a:endParaRPr lang="en-US" dirty="0"/>
          </a:p>
        </p:txBody>
      </p:sp>
      <p:pic>
        <p:nvPicPr>
          <p:cNvPr id="6" name="Content Placeholder 5" descr="Macnamara.jpg"/>
          <p:cNvPicPr>
            <a:picLocks noGrp="1" noChangeAspect="1"/>
          </p:cNvPicPr>
          <p:nvPr>
            <p:ph sz="half" idx="2"/>
          </p:nvPr>
        </p:nvPicPr>
        <p:blipFill>
          <a:blip r:embed="rId2" cstate="print"/>
          <a:stretch>
            <a:fillRect/>
          </a:stretch>
        </p:blipFill>
        <p:spPr>
          <a:xfrm>
            <a:off x="5009183" y="2204864"/>
            <a:ext cx="2731169" cy="2731169"/>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1925 – A letter from Margaret </a:t>
            </a:r>
            <a:r>
              <a:rPr lang="en-GB" dirty="0" err="1" smtClean="0"/>
              <a:t>Macnamara</a:t>
            </a:r>
            <a:endParaRPr lang="en-US" dirty="0"/>
          </a:p>
        </p:txBody>
      </p:sp>
      <p:pic>
        <p:nvPicPr>
          <p:cNvPr id="1027" name="Picture 3"/>
          <p:cNvPicPr>
            <a:picLocks noGrp="1" noChangeAspect="1" noChangeArrowheads="1"/>
          </p:cNvPicPr>
          <p:nvPr>
            <p:ph idx="1"/>
          </p:nvPr>
        </p:nvPicPr>
        <p:blipFill rotWithShape="1">
          <a:blip r:embed="rId2" cstate="print"/>
          <a:srcRect l="1094" r="1094"/>
          <a:stretch/>
        </p:blipFill>
        <p:spPr bwMode="auto">
          <a:xfrm>
            <a:off x="1259632" y="1350664"/>
            <a:ext cx="6408712" cy="5389257"/>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cstate="print"/>
          <a:srcRect/>
          <a:stretch>
            <a:fillRect/>
          </a:stretch>
        </p:blipFill>
        <p:spPr bwMode="auto">
          <a:xfrm>
            <a:off x="1243" y="980728"/>
            <a:ext cx="9091580" cy="3672409"/>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755576" y="4797152"/>
            <a:ext cx="5112568" cy="648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4294967295"/>
          </p:nvPr>
        </p:nvPicPr>
        <p:blipFill>
          <a:blip r:embed="rId2" cstate="print"/>
          <a:srcRect/>
          <a:stretch>
            <a:fillRect/>
          </a:stretch>
        </p:blipFill>
        <p:spPr bwMode="auto">
          <a:xfrm>
            <a:off x="70388" y="692696"/>
            <a:ext cx="8934398" cy="55446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srcRect/>
          <a:stretch>
            <a:fillRect/>
          </a:stretch>
        </p:blipFill>
        <p:spPr bwMode="auto">
          <a:xfrm>
            <a:off x="42616" y="692696"/>
            <a:ext cx="9020154" cy="5112568"/>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441</TotalTime>
  <Words>365</Words>
  <Application>Microsoft Office PowerPoint</Application>
  <PresentationFormat>On-screen Show (4:3)</PresentationFormat>
  <Paragraphs>48</Paragraphs>
  <Slides>42</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9" baseType="lpstr">
      <vt:lpstr>Book Antiqua</vt:lpstr>
      <vt:lpstr>Lucida Sans</vt:lpstr>
      <vt:lpstr>Wingdings</vt:lpstr>
      <vt:lpstr>Wingdings 2</vt:lpstr>
      <vt:lpstr>Wingdings 3</vt:lpstr>
      <vt:lpstr>Apex</vt:lpstr>
      <vt:lpstr>Adobe Photoshop Image</vt:lpstr>
      <vt:lpstr>LEATSS 2015</vt:lpstr>
      <vt:lpstr>Anthony Cornish 1935 - 2005</vt:lpstr>
      <vt:lpstr>Geoffrey Whitworth 1883 - 1951</vt:lpstr>
      <vt:lpstr>Geoffrey Whitworth &amp; The British Drama League</vt:lpstr>
      <vt:lpstr>Margaret Macnamara</vt:lpstr>
      <vt:lpstr>1925 – A letter from Margaret Macnamara</vt:lpstr>
      <vt:lpstr>PowerPoint Presentation</vt:lpstr>
      <vt:lpstr>PowerPoint Presentation</vt:lpstr>
      <vt:lpstr>PowerPoint Presentation</vt:lpstr>
      <vt:lpstr>PowerPoint Presentation</vt:lpstr>
      <vt:lpstr>PowerPoint Presentation</vt:lpstr>
      <vt:lpstr>Executive Committee Nov 1925</vt:lpstr>
      <vt:lpstr>PowerPoint Presentation</vt:lpstr>
      <vt:lpstr>PowerPoint Presentation</vt:lpstr>
      <vt:lpstr>A Problem? Dec 1925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Frances Mackenzie BDL Head of Training  1939 - 1962</vt:lpstr>
      <vt:lpstr>PowerPoint Presentation</vt:lpstr>
      <vt:lpstr>PowerPoint Presentation</vt:lpstr>
      <vt:lpstr>PowerPoint Presentation</vt:lpstr>
      <vt:lpstr>PowerPoint Presentation</vt:lpstr>
      <vt:lpstr>Langdale 1944</vt:lpstr>
      <vt:lpstr>PowerPoint Presentation</vt:lpstr>
      <vt:lpstr>PowerPoint Presentation</vt:lpstr>
      <vt:lpstr>PowerPoint Presentation</vt:lpstr>
      <vt:lpstr>PowerPoint Presentation</vt:lpstr>
      <vt:lpstr>Chris Bearne</vt:lpstr>
      <vt:lpstr>John Brigg</vt:lpstr>
      <vt:lpstr>Chateau de Munsbach</vt:lpstr>
      <vt:lpstr>Hollenfells 1994</vt:lpstr>
      <vt:lpstr>1996</vt:lpstr>
      <vt:lpstr>1996</vt:lpstr>
      <vt:lpstr>The Group Photo 2001</vt:lpstr>
      <vt:lpstr>Graeme du Fresne</vt:lpstr>
      <vt:lpstr>Clairefontaine</vt:lpstr>
      <vt:lpstr>90th Year of Summer School</vt:lpstr>
    </vt:vector>
  </TitlesOfParts>
  <Company>Liverpool John Moores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LEATSS 2015</dc:title>
  <dc:creator>Mike McCormack</dc:creator>
  <cp:lastModifiedBy>Philip Dutton</cp:lastModifiedBy>
  <cp:revision>56</cp:revision>
  <dcterms:created xsi:type="dcterms:W3CDTF">2015-07-21T09:56:32Z</dcterms:created>
  <dcterms:modified xsi:type="dcterms:W3CDTF">2015-09-21T06:25:44Z</dcterms:modified>
</cp:coreProperties>
</file>